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99" r:id="rId3"/>
    <p:sldId id="297" r:id="rId5"/>
    <p:sldId id="294" r:id="rId6"/>
    <p:sldId id="292" r:id="rId7"/>
    <p:sldId id="306" r:id="rId8"/>
    <p:sldId id="307" r:id="rId9"/>
    <p:sldId id="308" r:id="rId10"/>
    <p:sldId id="311" r:id="rId11"/>
    <p:sldId id="309" r:id="rId12"/>
    <p:sldId id="313" r:id="rId13"/>
    <p:sldId id="312" r:id="rId14"/>
    <p:sldId id="315" r:id="rId15"/>
    <p:sldId id="314" r:id="rId16"/>
    <p:sldId id="317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62633"/>
    <a:srgbClr val="A8CEED"/>
    <a:srgbClr val="C8DAE8"/>
    <a:srgbClr val="60061F"/>
    <a:srgbClr val="861C33"/>
    <a:srgbClr val="6B0D25"/>
    <a:srgbClr val="671C33"/>
    <a:srgbClr val="9C2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7"/>
    <p:restoredTop sz="96208"/>
  </p:normalViewPr>
  <p:slideViewPr>
    <p:cSldViewPr snapToGrid="0" snapToObjects="1" showGuides="1">
      <p:cViewPr varScale="1">
        <p:scale>
          <a:sx n="74" d="100"/>
          <a:sy n="74" d="100"/>
        </p:scale>
        <p:origin x="276" y="56"/>
      </p:cViewPr>
      <p:guideLst>
        <p:guide orient="horz" pos="1920"/>
        <p:guide orient="horz" pos="2208"/>
        <p:guide orient="horz" pos="888"/>
        <p:guide orient="horz" pos="1082"/>
        <p:guide orient="horz"/>
        <p:guide pos="4128"/>
        <p:guide pos="3552"/>
        <p:guide orient="horz" pos="1616"/>
        <p:guide orient="horz" pos="33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3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B09B3-5157-3D44-BCBF-48921DC5308C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89011-4B1C-544C-A9ED-88EB3C87B79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46490-D9C2-884C-8377-1704A87F15BA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100EC-23EB-1440-83D1-274E242F4E4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emf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emf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-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UMass Amherst campus.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608560"/>
            <a:ext cx="6435523" cy="2215585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" y="2804687"/>
            <a:ext cx="6435523" cy="2497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" y="608560"/>
            <a:ext cx="6435524" cy="2196127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12" name="Picture 11" descr="University of Massachusetts Amherst. Be Revolutionary.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9549849" y="665624"/>
            <a:ext cx="1891581" cy="756632"/>
          </a:xfrm>
          <a:prstGeom prst="rect">
            <a:avLst/>
          </a:prstGeom>
          <a:effectLst>
            <a:outerShdw blurRad="509240" dist="149621" dir="4140000" algn="tl" rotWithShape="0">
              <a:schemeClr val="bg1">
                <a:alpha val="76191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Sec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/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US" dirty="0"/>
          </a:p>
        </p:txBody>
      </p:sp>
      <p:pic>
        <p:nvPicPr>
          <p:cNvPr id="9" name="Picture 8" descr="Be Revolutionary.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355" y="891230"/>
            <a:ext cx="3417599" cy="708970"/>
          </a:xfrm>
          <a:prstGeom prst="rect">
            <a:avLst/>
          </a:prstGeom>
        </p:spPr>
      </p:pic>
      <p:pic>
        <p:nvPicPr>
          <p:cNvPr id="13" name="Picture 12" descr="University of Massachusetts Amherst.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Section Slide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/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chemeClr val="bg2">
                  <a:lumMod val="7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pic>
        <p:nvPicPr>
          <p:cNvPr id="3" name="Picture 2" descr="Be Revolutionary.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354" y="891230"/>
            <a:ext cx="3417599" cy="708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US" dirty="0"/>
          </a:p>
        </p:txBody>
      </p:sp>
      <p:pic>
        <p:nvPicPr>
          <p:cNvPr id="13" name="Picture 12" descr="University of Massachusetts Amherst.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1_Sec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/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US" dirty="0"/>
          </a:p>
        </p:txBody>
      </p:sp>
      <p:pic>
        <p:nvPicPr>
          <p:cNvPr id="13" name="Picture 12" descr="University of Massachusetts Amherst.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1_Section Slide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/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chemeClr val="bg2">
                  <a:lumMod val="7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US" dirty="0"/>
          </a:p>
        </p:txBody>
      </p:sp>
      <p:pic>
        <p:nvPicPr>
          <p:cNvPr id="13" name="Picture 12" descr="University of Massachusetts Amherst.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600200"/>
            <a:ext cx="5486400" cy="2386914"/>
          </a:xfrm>
        </p:spPr>
        <p:txBody>
          <a:bodyPr wrap="square" tIns="0"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1600200"/>
            <a:ext cx="3932237" cy="1638385"/>
          </a:xfrm>
        </p:spPr>
        <p:txBody>
          <a:bodyPr wrap="square" tIns="0"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 txBox="1"/>
          <p:nvPr userDrawn="1"/>
        </p:nvSpPr>
        <p:spPr>
          <a:xfrm>
            <a:off x="609600" y="627747"/>
            <a:ext cx="10972800" cy="590268"/>
          </a:xfrm>
          <a:prstGeom prst="rect">
            <a:avLst/>
          </a:prstGeom>
        </p:spPr>
        <p:txBody>
          <a:bodyPr vert="horz" wrap="square" lIns="365760" tIns="45720" rIns="36576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 baseline="0">
                <a:solidFill>
                  <a:srgbClr val="86263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0" y="646191"/>
            <a:ext cx="5486400" cy="5297409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600200"/>
            <a:ext cx="5486400" cy="3514882"/>
          </a:xfrm>
        </p:spPr>
        <p:txBody>
          <a:bodyPr wrap="square" tIns="91440"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 txBox="1"/>
          <p:nvPr userDrawn="1"/>
        </p:nvSpPr>
        <p:spPr>
          <a:xfrm>
            <a:off x="609600" y="627747"/>
            <a:ext cx="5486400" cy="1631728"/>
          </a:xfrm>
          <a:prstGeom prst="rect">
            <a:avLst/>
          </a:prstGeom>
        </p:spPr>
        <p:txBody>
          <a:bodyPr vert="horz" wrap="square" lIns="365760" tIns="45720" rIns="36576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 baseline="0">
                <a:solidFill>
                  <a:srgbClr val="86263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7746"/>
            <a:ext cx="10972800" cy="68476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78475"/>
          </a:xfrm>
          <a:prstGeom prst="rect">
            <a:avLst/>
          </a:prstGeom>
        </p:spPr>
        <p:txBody>
          <a:bodyPr vert="eaVert" wrap="square"/>
          <a:lstStyle>
            <a:lvl1pPr>
              <a:defRPr>
                <a:solidFill>
                  <a:srgbClr val="8626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5125"/>
            <a:ext cx="7962900" cy="5578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ack page-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ass photo.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hape 13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9000">
                <a:schemeClr val="bg2">
                  <a:lumMod val="75000"/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47900"/>
            <a:ext cx="10972800" cy="6847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5061069" y="5140790"/>
            <a:ext cx="2009583" cy="8028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-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UMass Amherst campus.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6" descr="University of Massachusetts Amherst. Be Revolutionary.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227773" y="696109"/>
            <a:ext cx="2257388" cy="902955"/>
          </a:xfrm>
          <a:prstGeom prst="rect">
            <a:avLst/>
          </a:prstGeom>
          <a:effectLst>
            <a:outerShdw blurRad="508000" dist="38100" sx="67000" sy="67000" algn="tl" rotWithShape="0">
              <a:schemeClr val="bg1">
                <a:alpha val="69000"/>
              </a:schemeClr>
            </a:outerShdw>
          </a:effectLst>
        </p:spPr>
      </p:pic>
      <p:sp>
        <p:nvSpPr>
          <p:cNvPr id="10" name="Rectangle 9"/>
          <p:cNvSpPr/>
          <p:nvPr userDrawn="1"/>
        </p:nvSpPr>
        <p:spPr>
          <a:xfrm>
            <a:off x="1" y="608560"/>
            <a:ext cx="6435523" cy="2215585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" y="2804687"/>
            <a:ext cx="6435523" cy="2497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" y="608560"/>
            <a:ext cx="6435524" cy="2196127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-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creen Shot 2016-03-15 at 3.21.34 PM.png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 w="3175">
            <a:miter lim="400000"/>
            <a:headEnd/>
            <a:tailEnd/>
          </a:ln>
          <a:effectLst/>
        </p:spPr>
      </p:pic>
      <p:pic>
        <p:nvPicPr>
          <p:cNvPr id="14" name="Screen Shot 2016-03-15 at 3.21.34 PM.png" descr="Aerial view of UMass Amherst campus."/>
          <p:cNvPicPr>
            <a:picLocks noChangeAspect="1"/>
          </p:cNvPicPr>
          <p:nvPr userDrawn="1"/>
        </p:nvPicPr>
        <p:blipFill rotWithShape="1">
          <a:blip r:embed="rId3" cstate="email">
            <a:alphaModFix amt="5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5000"/>
                    </a14:imgEffect>
                    <a14:imgEffect>
                      <a14:colorTemperature colorTemp="7363"/>
                    </a14:imgEffect>
                    <a14:imgEffect>
                      <a14:saturation sat="106000"/>
                    </a14:imgEffect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55000">
                <a:srgbClr val="E5E5E4">
                  <a:alpha val="0"/>
                </a:srgbClr>
              </a:gs>
            </a:gsLst>
            <a:lin ang="16200000" scaled="1"/>
            <a:tileRect/>
          </a:gradFill>
          <a:ln w="3175">
            <a:miter lim="400000"/>
            <a:headEnd/>
            <a:tailEnd/>
          </a:ln>
          <a:effectLst/>
        </p:spPr>
      </p:pic>
      <p:sp>
        <p:nvSpPr>
          <p:cNvPr id="10" name="Rectangle 9"/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" y="4622923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8" name="Picture 7" descr="University of Massachusetts Amherst. Be Revolutionary.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709975" y="5230802"/>
            <a:ext cx="2009583" cy="8028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708876"/>
          </a:xfrm>
        </p:spPr>
        <p:txBody>
          <a:bodyPr lIns="36576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627746"/>
            <a:ext cx="10972800" cy="684769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26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87450"/>
            <a:ext cx="10972800" cy="106045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3314786"/>
          </a:xfrm>
        </p:spPr>
        <p:txBody>
          <a:bodyPr wrap="square" tIns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600200"/>
            <a:ext cx="5486400" cy="3314786"/>
          </a:xfrm>
        </p:spPr>
        <p:txBody>
          <a:bodyPr wrap="square" tIns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20203"/>
            <a:ext cx="5157787" cy="689917"/>
          </a:xfrm>
        </p:spPr>
        <p:txBody>
          <a:bodyPr wrap="square" tIns="0" anchor="t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60249"/>
            <a:ext cx="5157787" cy="3593288"/>
          </a:xfrm>
        </p:spPr>
        <p:txBody>
          <a:bodyPr wrap="square" tIns="0"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14535" y="1620203"/>
            <a:ext cx="5183188" cy="689917"/>
          </a:xfrm>
        </p:spPr>
        <p:txBody>
          <a:bodyPr wrap="square" tIns="0" anchor="t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2254659"/>
            <a:ext cx="5183188" cy="3610452"/>
          </a:xfrm>
        </p:spPr>
        <p:txBody>
          <a:bodyPr wrap="square" tIns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18"/>
          <p:cNvSpPr>
            <a:spLocks noGrp="1"/>
          </p:cNvSpPr>
          <p:nvPr>
            <p:ph type="ftr" sz="quarter" idx="10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454" y="1337926"/>
            <a:ext cx="5157787" cy="412749"/>
          </a:xfrm>
        </p:spPr>
        <p:txBody>
          <a:bodyPr wrap="square" bIns="0" anchor="t">
            <a:noAutofit/>
          </a:bodyPr>
          <a:lstStyle>
            <a:lvl1pPr marL="0" indent="0"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7455" y="2063508"/>
            <a:ext cx="5157787" cy="1873492"/>
          </a:xfrm>
        </p:spPr>
        <p:txBody>
          <a:bodyPr wrap="square">
            <a:noAutofit/>
          </a:bodyPr>
          <a:lstStyle>
            <a:lvl1pPr marL="0" indent="0">
              <a:buFontTx/>
              <a:buNone/>
              <a:defRPr sz="15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Second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2390" y="1337926"/>
            <a:ext cx="5183188" cy="412749"/>
          </a:xfrm>
        </p:spPr>
        <p:txBody>
          <a:bodyPr wrap="square" lIns="731520" bIns="0" anchor="t">
            <a:noAutofit/>
          </a:bodyPr>
          <a:lstStyle>
            <a:lvl1pPr marL="0" indent="0">
              <a:buFontTx/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096000" y="2063508"/>
            <a:ext cx="5183188" cy="1873492"/>
          </a:xfrm>
        </p:spPr>
        <p:txBody>
          <a:bodyPr wrap="square" lIns="731520">
            <a:noAutofit/>
          </a:bodyPr>
          <a:lstStyle>
            <a:lvl1pPr marL="0" indent="0">
              <a:buFont typeface="+mj-lt"/>
              <a:buNone/>
              <a:defRPr sz="1500" b="0"/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 flipV="1">
            <a:off x="6090247" y="1345077"/>
            <a:ext cx="5753" cy="4278083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8"/>
          <p:cNvSpPr>
            <a:spLocks noGrp="1"/>
          </p:cNvSpPr>
          <p:nvPr>
            <p:ph type="ftr" sz="quarter" idx="10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7746"/>
            <a:ext cx="10972800" cy="684769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26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6"/>
          <p:cNvSpPr/>
          <p:nvPr userDrawn="1"/>
        </p:nvSpPr>
        <p:spPr>
          <a:xfrm>
            <a:off x="0" y="111760"/>
            <a:ext cx="12192000" cy="5897965"/>
          </a:xfrm>
          <a:prstGeom prst="rect">
            <a:avLst/>
          </a:prstGeom>
          <a:gradFill flip="none" rotWithShape="1">
            <a:gsLst>
              <a:gs pos="77000">
                <a:srgbClr val="E5E5E4"/>
              </a:gs>
              <a:gs pos="12000">
                <a:srgbClr val="E5E5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2200">
                <a:solidFill>
                  <a:srgbClr val="6D1327"/>
                </a:solidFill>
              </a:defRPr>
            </a:pPr>
            <a:endParaRPr dirty="0"/>
          </a:p>
        </p:txBody>
      </p:sp>
      <p:sp>
        <p:nvSpPr>
          <p:cNvPr id="13" name="Shape 136"/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tx1"/>
          </a:soli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9" name="Shape 136"/>
          <p:cNvSpPr/>
          <p:nvPr userDrawn="1"/>
        </p:nvSpPr>
        <p:spPr>
          <a:xfrm>
            <a:off x="0" y="-1"/>
            <a:ext cx="12192000" cy="342207"/>
          </a:xfrm>
          <a:prstGeom prst="rect">
            <a:avLst/>
          </a:prstGeom>
          <a:solidFill>
            <a:srgbClr val="861C33"/>
          </a:soli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58296"/>
            <a:ext cx="10972800" cy="684769"/>
          </a:xfrm>
          <a:prstGeom prst="rect">
            <a:avLst/>
          </a:prstGeom>
        </p:spPr>
        <p:txBody>
          <a:bodyPr vert="horz" wrap="none" lIns="365760" tIns="45720" rIns="36576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2286000"/>
          </a:xfrm>
          <a:prstGeom prst="rect">
            <a:avLst/>
          </a:prstGeom>
        </p:spPr>
        <p:txBody>
          <a:bodyPr vert="horz" wrap="none" lIns="365760" tIns="0" rIns="36576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17" name="Picture 16" descr="University of Massachusetts Amherst. Be Revolutionary."/>
          <p:cNvPicPr>
            <a:picLocks noChangeAspect="1"/>
          </p:cNvPicPr>
          <p:nvPr userDrawn="1"/>
        </p:nvPicPr>
        <p:blipFill>
          <a:blip r:embed="rId20" cstate="email"/>
          <a:stretch>
            <a:fillRect/>
          </a:stretch>
        </p:blipFill>
        <p:spPr>
          <a:xfrm>
            <a:off x="322035" y="6121485"/>
            <a:ext cx="1302721" cy="520426"/>
          </a:xfrm>
          <a:prstGeom prst="rect">
            <a:avLst/>
          </a:prstGeom>
        </p:spPr>
      </p:pic>
      <p:sp>
        <p:nvSpPr>
          <p:cNvPr id="19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 baseline="0">
          <a:solidFill>
            <a:srgbClr val="861C3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hyperlink" Target="README.m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608330"/>
            <a:ext cx="6417310" cy="2195830"/>
          </a:xfrm>
        </p:spPr>
        <p:txBody>
          <a:bodyPr/>
          <a:lstStyle/>
          <a:p>
            <a:pPr algn="l"/>
            <a:r>
              <a:rPr lang="en-US" sz="3200"/>
              <a:t>MIPS processor Simulator  including Tomasulo</a:t>
            </a:r>
            <a:endParaRPr 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527050" y="2360295"/>
            <a:ext cx="574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Team 2: Junfei Wang, Jianyun Miao, Nengxing Shen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605" y="1174115"/>
            <a:ext cx="5294630" cy="739775"/>
          </a:xfrm>
        </p:spPr>
        <p:txBody>
          <a:bodyPr/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en-US" sz="2000" cap="all" spc="45" dirty="0">
                <a:solidFill>
                  <a:srgbClr val="861C33"/>
                </a:solidFill>
                <a:latin typeface="+mj-lt"/>
                <a:ea typeface="+mj-ea"/>
                <a:cs typeface="+mj-cs"/>
                <a:sym typeface="+mn-ea"/>
              </a:rPr>
              <a:t>Simple Superscalar pipeline</a:t>
            </a:r>
            <a:endParaRPr lang="en-US" sz="2000" cap="all" spc="45" dirty="0">
              <a:solidFill>
                <a:srgbClr val="861C33"/>
              </a:solidFill>
              <a:latin typeface="+mj-lt"/>
              <a:ea typeface="+mj-ea"/>
              <a:cs typeface="+mj-cs"/>
            </a:endParaRPr>
          </a:p>
          <a:p>
            <a:endParaRPr lang="zh-CN" altLang="en-US" sz="20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74410" y="1174115"/>
            <a:ext cx="5606415" cy="412750"/>
          </a:xfrm>
        </p:spPr>
        <p:txBody>
          <a:bodyPr/>
          <a:p>
            <a:pPr algn="l">
              <a:buClrTx/>
              <a:buSzTx/>
            </a:pPr>
            <a:r>
              <a:rPr lang="en-US" sz="2000" cap="all" spc="45" dirty="0">
                <a:solidFill>
                  <a:srgbClr val="861C33"/>
                </a:solidFill>
                <a:latin typeface="+mj-lt"/>
                <a:ea typeface="+mj-ea"/>
                <a:cs typeface="+mj-cs"/>
                <a:sym typeface="+mn-ea"/>
              </a:rPr>
              <a:t>With multiple execution parts ( pipelined )</a:t>
            </a:r>
            <a:endParaRPr lang="en-US" sz="2000" cap="all" spc="45" dirty="0">
              <a:solidFill>
                <a:srgbClr val="861C33"/>
              </a:solidFill>
              <a:latin typeface="+mj-lt"/>
              <a:ea typeface="+mj-ea"/>
              <a:cs typeface="+mj-cs"/>
            </a:endParaRPr>
          </a:p>
          <a:p>
            <a:endParaRPr lang="zh-CN" altLang="en-US"/>
          </a:p>
        </p:txBody>
      </p:sp>
      <p:sp>
        <p:nvSpPr>
          <p:cNvPr id="7" name="object 3"/>
          <p:cNvSpPr/>
          <p:nvPr/>
        </p:nvSpPr>
        <p:spPr>
          <a:xfrm>
            <a:off x="395605" y="1993265"/>
            <a:ext cx="2130425" cy="33324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4"/>
          <p:cNvSpPr/>
          <p:nvPr/>
        </p:nvSpPr>
        <p:spPr>
          <a:xfrm>
            <a:off x="3079164" y="1993118"/>
            <a:ext cx="2350721" cy="3373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3"/>
          <p:cNvSpPr/>
          <p:nvPr/>
        </p:nvSpPr>
        <p:spPr>
          <a:xfrm>
            <a:off x="6451602" y="1992483"/>
            <a:ext cx="2521627" cy="3373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4"/>
          <p:cNvSpPr/>
          <p:nvPr/>
        </p:nvSpPr>
        <p:spPr>
          <a:xfrm>
            <a:off x="9416373" y="1992483"/>
            <a:ext cx="2521627" cy="33735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2600" y="508553"/>
            <a:ext cx="10515600" cy="652463"/>
          </a:xfrm>
        </p:spPr>
        <p:txBody>
          <a:bodyPr/>
          <a:p>
            <a:r>
              <a:rPr lang="en-US" altLang="zh-CN"/>
              <a:t>five </a:t>
            </a:r>
            <a:r>
              <a:rPr lang="en-US" altLang="zh-CN"/>
              <a:t>approaches</a:t>
            </a:r>
            <a:endParaRPr lang="en-US" altLang="zh-CN"/>
          </a:p>
        </p:txBody>
      </p:sp>
      <p:sp>
        <p:nvSpPr>
          <p:cNvPr id="4" name="object 6"/>
          <p:cNvSpPr/>
          <p:nvPr/>
        </p:nvSpPr>
        <p:spPr>
          <a:xfrm>
            <a:off x="1311275" y="1161415"/>
            <a:ext cx="8670290" cy="476186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3"/>
          <p:cNvSpPr txBox="1"/>
          <p:nvPr/>
        </p:nvSpPr>
        <p:spPr>
          <a:xfrm>
            <a:off x="682625" y="522605"/>
            <a:ext cx="10432415" cy="462851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en-US" sz="2800" b="1" dirty="0"/>
              <a:t>Superscalar</a:t>
            </a:r>
            <a:endParaRPr lang="en-US" sz="2800" b="1" dirty="0"/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–"/>
              <a:tabLst>
                <a:tab pos="755650" algn="l"/>
              </a:tabLst>
            </a:pPr>
            <a:r>
              <a:rPr lang="en-US" sz="2800" b="1" dirty="0"/>
              <a:t>Issue a varying number of instructions per clock cycle</a:t>
            </a:r>
            <a:endParaRPr lang="en-US" sz="2800" b="1" dirty="0"/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–"/>
              <a:tabLst>
                <a:tab pos="755650" algn="l"/>
              </a:tabLst>
            </a:pPr>
            <a:r>
              <a:rPr lang="en-US" sz="2800" b="1" dirty="0"/>
              <a:t>Either statically scheduled by the compiler</a:t>
            </a:r>
            <a:endParaRPr lang="en-US" sz="2800" b="1" dirty="0"/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–"/>
              <a:tabLst>
                <a:tab pos="755650" algn="l"/>
              </a:tabLst>
            </a:pPr>
            <a:r>
              <a:rPr lang="en-US" sz="2800" b="1" dirty="0"/>
              <a:t>Or dynamically scheduled by the hardware</a:t>
            </a:r>
            <a:endParaRPr lang="en-US" sz="2800" b="1" dirty="0"/>
          </a:p>
          <a:p>
            <a:pPr marL="469900" lvl="1">
              <a:lnSpc>
                <a:spcPct val="100000"/>
              </a:lnSpc>
              <a:spcBef>
                <a:spcPts val="680"/>
              </a:spcBef>
              <a:tabLst>
                <a:tab pos="755650" algn="l"/>
              </a:tabLst>
            </a:pPr>
            <a:r>
              <a:rPr lang="en-US" sz="2800" b="1" dirty="0"/>
              <a:t>using out-of-order execution(techniques like scoreboard, tomasulo)</a:t>
            </a:r>
            <a:endParaRPr lang="en-US" sz="2800" b="1" dirty="0"/>
          </a:p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en-US" sz="2800" b="1" dirty="0"/>
              <a:t>VLIW</a:t>
            </a:r>
            <a:endParaRPr lang="en-US" sz="2800" b="1" dirty="0"/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–"/>
              <a:tabLst>
                <a:tab pos="755650" algn="l"/>
              </a:tabLst>
            </a:pPr>
            <a:r>
              <a:rPr lang="en-US" sz="2800" b="1" dirty="0"/>
              <a:t>Issue a fixed number of instructions formatted either as</a:t>
            </a:r>
            <a:endParaRPr lang="en-US" sz="2800" b="1" dirty="0"/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–"/>
              <a:tabLst>
                <a:tab pos="755650" algn="l"/>
              </a:tabLst>
            </a:pPr>
            <a:r>
              <a:rPr lang="en-US" sz="2800" b="1" dirty="0"/>
              <a:t>Inherently statically scheduled by the compiler</a:t>
            </a:r>
            <a:endParaRPr lang="en-US" sz="28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8500" y="1771650"/>
            <a:ext cx="10407650" cy="3271520"/>
          </a:xfrm>
        </p:spPr>
        <p:txBody>
          <a:bodyPr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sym typeface="+mn-ea"/>
              </a:rPr>
              <a:t>Superscalar</a:t>
            </a:r>
            <a:endParaRPr lang="en-US" sz="2400" dirty="0"/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–"/>
              <a:tabLst>
                <a:tab pos="755650" algn="l"/>
              </a:tabLst>
            </a:pPr>
            <a:r>
              <a:rPr lang="en-US" sz="2400" b="1" dirty="0">
                <a:solidFill>
                  <a:schemeClr val="tx1"/>
                </a:solidFill>
                <a:sym typeface="+mn-ea"/>
              </a:rPr>
              <a:t>Smaller code size</a:t>
            </a:r>
            <a:endParaRPr lang="en-US" sz="2400" b="1" dirty="0">
              <a:solidFill>
                <a:schemeClr val="tx1"/>
              </a:solidFill>
            </a:endParaRPr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–"/>
              <a:tabLst>
                <a:tab pos="755650" algn="l"/>
              </a:tabLst>
            </a:pPr>
            <a:r>
              <a:rPr lang="en-US" sz="2400" b="1" dirty="0">
                <a:solidFill>
                  <a:schemeClr val="tx1"/>
                </a:solidFill>
                <a:sym typeface="+mn-ea"/>
              </a:rPr>
              <a:t>Good binary compatibility</a:t>
            </a:r>
            <a:endParaRPr lang="en-US" sz="2400" b="1" dirty="0">
              <a:solidFill>
                <a:schemeClr val="tx1"/>
              </a:solidFill>
            </a:endParaRPr>
          </a:p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sym typeface="+mn-ea"/>
              </a:rPr>
              <a:t>VLIW</a:t>
            </a:r>
            <a:endParaRPr lang="en-US" sz="2400" dirty="0"/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–"/>
              <a:tabLst>
                <a:tab pos="755650" algn="l"/>
              </a:tabLst>
            </a:pPr>
            <a:r>
              <a:rPr lang="en-US" sz="2400" b="1" dirty="0">
                <a:solidFill>
                  <a:schemeClr val="tx1"/>
                </a:solidFill>
                <a:sym typeface="+mn-ea"/>
              </a:rPr>
              <a:t>Simple hardware design for decoding and firing instructions</a:t>
            </a:r>
            <a:endParaRPr lang="en-US" sz="2400" b="1" dirty="0">
              <a:solidFill>
                <a:schemeClr val="tx1"/>
              </a:solidFill>
            </a:endParaRPr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–"/>
              <a:tabLst>
                <a:tab pos="755650" algn="l"/>
              </a:tabLst>
            </a:pPr>
            <a:r>
              <a:rPr lang="en-US" sz="2400" b="1" dirty="0">
                <a:solidFill>
                  <a:schemeClr val="tx1"/>
                </a:solidFill>
                <a:sym typeface="+mn-ea"/>
              </a:rPr>
              <a:t>Need to access more registers, typically using multiple register files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pc="75" dirty="0">
                <a:sym typeface="+mn-ea"/>
              </a:rPr>
              <a:t>Superscalar </a:t>
            </a:r>
            <a:r>
              <a:rPr lang="en-US" altLang="zh-CN" spc="25" dirty="0">
                <a:sym typeface="+mn-ea"/>
              </a:rPr>
              <a:t>vs.</a:t>
            </a:r>
            <a:r>
              <a:rPr lang="en-US" altLang="zh-CN" spc="114" dirty="0">
                <a:sym typeface="+mn-ea"/>
              </a:rPr>
              <a:t> </a:t>
            </a:r>
            <a:r>
              <a:rPr lang="en-US" altLang="zh-CN" spc="195" dirty="0">
                <a:sym typeface="+mn-ea"/>
              </a:rPr>
              <a:t>VLIW</a:t>
            </a:r>
            <a:br>
              <a:rPr lang="zh-CN" altLang="en-US" dirty="0"/>
            </a:br>
            <a:endParaRPr lang="en-US" sz="2000" cap="none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00100" y="1470025"/>
            <a:ext cx="9538335" cy="4248150"/>
          </a:xfrm>
        </p:spPr>
        <p:txBody>
          <a:bodyPr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en-US" sz="1600" dirty="0">
                <a:sym typeface="+mn-ea"/>
              </a:rPr>
              <a:t>If Integer and FP operations are easily distinguishable combinations, then for such programs the ideal CPI = 0.5 if the following conditions are met:</a:t>
            </a:r>
            <a:endParaRPr lang="en-US" sz="1600" dirty="0">
              <a:sym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440"/>
              </a:spcBef>
              <a:buFont typeface="Arial" panose="020B0604020202020204"/>
              <a:buChar char="–"/>
              <a:tabLst>
                <a:tab pos="812165" algn="l"/>
                <a:tab pos="812800" algn="l"/>
              </a:tabLst>
            </a:pPr>
            <a:r>
              <a:rPr lang="en-US" sz="1600" b="1" dirty="0">
                <a:solidFill>
                  <a:schemeClr val="tx1"/>
                </a:solidFill>
                <a:sym typeface="+mn-ea"/>
              </a:rPr>
              <a:t>50% of the program is FP operation</a:t>
            </a:r>
            <a:endParaRPr lang="en-US" sz="1600" b="1" dirty="0">
              <a:solidFill>
                <a:schemeClr val="tx1"/>
              </a:solidFill>
            </a:endParaRPr>
          </a:p>
          <a:p>
            <a:pPr marL="812800" lvl="1" indent="-342900">
              <a:lnSpc>
                <a:spcPct val="100000"/>
              </a:lnSpc>
              <a:spcBef>
                <a:spcPts val="440"/>
              </a:spcBef>
              <a:buFont typeface="Arial" panose="020B0604020202020204"/>
              <a:buChar char="–"/>
              <a:tabLst>
                <a:tab pos="812165" algn="l"/>
                <a:tab pos="812800" algn="l"/>
              </a:tabLst>
            </a:pPr>
            <a:r>
              <a:rPr lang="en-US" sz="1600" b="1" dirty="0">
                <a:solidFill>
                  <a:schemeClr val="tx1"/>
                </a:solidFill>
                <a:sym typeface="+mn-ea"/>
              </a:rPr>
              <a:t> no correlation</a:t>
            </a:r>
            <a:endParaRPr lang="en-US" sz="1600" b="1" dirty="0">
              <a:solidFill>
                <a:schemeClr val="tx1"/>
              </a:solidFill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en-US" sz="1600" dirty="0">
                <a:sym typeface="+mn-ea"/>
              </a:rPr>
              <a:t>If more commands are emitted at the same moment, the more difficult it is to decode and emit</a:t>
            </a:r>
            <a:endParaRPr lang="en-US" sz="1600" b="1" dirty="0">
              <a:solidFill>
                <a:schemeClr val="tx1"/>
              </a:solidFill>
            </a:endParaRPr>
          </a:p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endParaRPr lang="en-US" sz="1600" dirty="0"/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en-US" sz="1600" dirty="0">
                <a:sym typeface="+mn-ea"/>
              </a:rPr>
              <a:t>VLIW</a:t>
            </a:r>
            <a:endParaRPr lang="en-US" sz="1600" dirty="0"/>
          </a:p>
          <a:p>
            <a:pPr marL="755650" lvl="1" indent="-285750">
              <a:lnSpc>
                <a:spcPct val="100000"/>
              </a:lnSpc>
              <a:spcBef>
                <a:spcPts val="440"/>
              </a:spcBef>
              <a:buFont typeface="Arial" panose="020B0604020202020204"/>
              <a:buChar char="–"/>
              <a:tabLst>
                <a:tab pos="755015" algn="l"/>
                <a:tab pos="755650" algn="l"/>
              </a:tabLst>
            </a:pPr>
            <a:r>
              <a:rPr lang="en-US" sz="1600" b="1" dirty="0">
                <a:solidFill>
                  <a:schemeClr val="tx1"/>
                </a:solidFill>
                <a:sym typeface="+mn-ea"/>
              </a:rPr>
              <a:t>Longer instruction words can accommodate more operations</a:t>
            </a:r>
            <a:endParaRPr lang="en-US" sz="1600" b="1" dirty="0">
              <a:solidFill>
                <a:schemeClr val="tx1"/>
              </a:solidFill>
            </a:endParaRPr>
          </a:p>
          <a:p>
            <a:pPr marL="755650" lvl="1" indent="-285750">
              <a:lnSpc>
                <a:spcPct val="100000"/>
              </a:lnSpc>
              <a:spcBef>
                <a:spcPts val="440"/>
              </a:spcBef>
              <a:buFont typeface="Arial" panose="020B0604020202020204"/>
              <a:buChar char="–"/>
              <a:tabLst>
                <a:tab pos="755015" algn="l"/>
                <a:tab pos="755650" algn="l"/>
              </a:tabLst>
            </a:pPr>
            <a:r>
              <a:rPr lang="en-US" sz="1600" b="1" dirty="0">
                <a:solidFill>
                  <a:schemeClr val="tx1"/>
                </a:solidFill>
                <a:sym typeface="+mn-ea"/>
              </a:rPr>
              <a:t>By definition, all operations in VLIW are combined at compile time and are independent of each other, i.e., they can be executed in parallel</a:t>
            </a:r>
            <a:endParaRPr lang="en-US" sz="1600" b="1" dirty="0">
              <a:solidFill>
                <a:schemeClr val="tx1"/>
              </a:solidFill>
            </a:endParaRPr>
          </a:p>
          <a:p>
            <a:pPr marL="755650" lvl="1" indent="-285750">
              <a:lnSpc>
                <a:spcPct val="100000"/>
              </a:lnSpc>
              <a:spcBef>
                <a:spcPts val="440"/>
              </a:spcBef>
              <a:buFont typeface="Arial" panose="020B0604020202020204"/>
              <a:buChar char="–"/>
              <a:tabLst>
                <a:tab pos="755015" algn="l"/>
                <a:tab pos="755650" algn="l"/>
              </a:tabLst>
            </a:pPr>
            <a:r>
              <a:rPr lang="en-US" sz="1600" b="1" dirty="0">
                <a:solidFill>
                  <a:schemeClr val="tx1"/>
                </a:solidFill>
                <a:sym typeface="+mn-ea"/>
              </a:rPr>
              <a:t>For example,2 int operations，2 float ， 2 memory references, 1 branch instruction</a:t>
            </a:r>
            <a:endParaRPr lang="en-US" sz="1600" b="1" dirty="0">
              <a:solidFill>
                <a:schemeClr val="tx1"/>
              </a:solidFill>
            </a:endParaRPr>
          </a:p>
          <a:p>
            <a:pPr marL="755650" lvl="1" indent="-285750">
              <a:lnSpc>
                <a:spcPct val="100000"/>
              </a:lnSpc>
              <a:spcBef>
                <a:spcPts val="410"/>
              </a:spcBef>
              <a:buFont typeface="Arial" panose="020B0604020202020204"/>
              <a:buChar char="–"/>
              <a:tabLst>
                <a:tab pos="755015" algn="l"/>
                <a:tab pos="755650" algn="l"/>
              </a:tabLst>
            </a:pPr>
            <a:r>
              <a:rPr lang="en-US" sz="1600" b="1" dirty="0">
                <a:solidFill>
                  <a:schemeClr val="tx1"/>
                </a:solidFill>
                <a:sym typeface="+mn-ea"/>
              </a:rPr>
              <a:t>use compilation technique scheduling to solve branching</a:t>
            </a:r>
            <a:endParaRPr lang="en-US" sz="1600" b="1" dirty="0">
              <a:solidFill>
                <a:schemeClr val="tx1"/>
              </a:solidFill>
            </a:endParaRPr>
          </a:p>
          <a:p>
            <a:endParaRPr lang="zh-CN" altLang="en-US" sz="1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problem of multi-issue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1" action="ppaction://hlinkfile"/>
              </a:rPr>
              <a:t>DEMO</a:t>
            </a:r>
            <a:endParaRPr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53205" y="3959860"/>
            <a:ext cx="41592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Presentor: Junfei Wang</a:t>
            </a:r>
            <a:endParaRPr lang="en-US" altLang="zh-CN" sz="2800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80591"/>
            <a:ext cx="10972800" cy="3342190"/>
          </a:xfrm>
        </p:spPr>
        <p:txBody>
          <a:bodyPr/>
          <a:lstStyle/>
          <a:p>
            <a:pPr algn="ctr"/>
            <a:r>
              <a:rPr lang="en-US" dirty="0"/>
              <a:t>Tomasulo’s algorithm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65525" y="4295140"/>
            <a:ext cx="5060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Presentor: Nengxing Shen</a:t>
            </a:r>
            <a:endParaRPr lang="en-US" altLang="zh-CN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01675" y="1812290"/>
            <a:ext cx="10972800" cy="4102100"/>
          </a:xfrm>
        </p:spPr>
        <p:txBody>
          <a:bodyPr/>
          <a:lstStyle/>
          <a:p>
            <a:r>
              <a:rPr lang="en-US" sz="2400" dirty="0"/>
              <a:t>Tomasulo's algorithm is a computer architecture hardware algorithm for dynamic scheduling of instructions that allows out-of-order execution and enables more efficient use of multiple execution units.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major innovations of Tomasulo’s algorithm include register renaming in hardware, reservation stations for all execution units, and a common data bus (CDB) on which computed values broadcast to all reservation stations that may need them. 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Tomasulo’s algorithm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74"/>
          <a:stretch>
            <a:fillRect/>
          </a:stretch>
        </p:blipFill>
        <p:spPr>
          <a:xfrm>
            <a:off x="2117725" y="575310"/>
            <a:ext cx="7956550" cy="5173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635" y="5104765"/>
            <a:ext cx="1219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dirty="0">
                <a:sym typeface="+mn-ea"/>
              </a:rPr>
              <a:t>Reservation Station(RS): Functional Unit with its own buffers and  its own local control.</a:t>
            </a:r>
            <a:endParaRPr lang="en-US" altLang="zh-CN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56660" y="1008380"/>
            <a:ext cx="4677410" cy="33667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03370" y="4548505"/>
            <a:ext cx="39839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Reservation station </a:t>
            </a:r>
            <a:r>
              <a:rPr lang="en-US" altLang="zh-CN" sz="1200"/>
              <a:t>in</a:t>
            </a:r>
            <a:r>
              <a:rPr lang="zh-CN" altLang="en-US" sz="1200"/>
              <a:t> Intel's Nehalem microarchitecture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280670" y="377190"/>
            <a:ext cx="3041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2"/>
                </a:solidFill>
              </a:rPr>
              <a:t>Reservation Stations</a:t>
            </a:r>
            <a:endParaRPr lang="en-US" altLang="zh-CN" sz="2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791460" y="1362710"/>
            <a:ext cx="6609080" cy="3742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46835" y="5288915"/>
            <a:ext cx="9815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The Common Data Bus (CDB) connects reservation stations directly to functional units. 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293370" y="447040"/>
            <a:ext cx="27578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olidFill>
                  <a:schemeClr val="tx2"/>
                </a:solidFill>
              </a:rPr>
              <a:t>Common Data Bus</a:t>
            </a:r>
            <a:endParaRPr lang="en-US" altLang="zh-CN" sz="2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080" y="558165"/>
            <a:ext cx="286067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olidFill>
                  <a:schemeClr val="tx2"/>
                </a:solidFill>
              </a:rPr>
              <a:t>Reigister Renaming</a:t>
            </a:r>
            <a:endParaRPr lang="en-US" altLang="zh-CN" sz="240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0465" y="4170680"/>
            <a:ext cx="99618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Register renaming is a form of pipelining that deals with data dependences between instructions by renaming their register operands.</a:t>
            </a:r>
            <a:endParaRPr lang="zh-CN" altLang="en-US" sz="2400" b="1"/>
          </a:p>
        </p:txBody>
      </p:sp>
      <p:sp>
        <p:nvSpPr>
          <p:cNvPr id="6" name="右箭头 5"/>
          <p:cNvSpPr/>
          <p:nvPr/>
        </p:nvSpPr>
        <p:spPr>
          <a:xfrm>
            <a:off x="5545455" y="2416810"/>
            <a:ext cx="1101725" cy="2990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" y="1784985"/>
            <a:ext cx="5003800" cy="1562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30" y="1784985"/>
            <a:ext cx="4921250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7200"/>
              <a:t>multi-issue</a:t>
            </a:r>
            <a:endParaRPr lang="en-US" altLang="zh-CN" sz="7200"/>
          </a:p>
        </p:txBody>
      </p:sp>
      <p:sp>
        <p:nvSpPr>
          <p:cNvPr id="3" name="文本框 2"/>
          <p:cNvSpPr txBox="1"/>
          <p:nvPr/>
        </p:nvSpPr>
        <p:spPr>
          <a:xfrm>
            <a:off x="4039235" y="4094480"/>
            <a:ext cx="43110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Presentor: Jianyun Miao</a:t>
            </a:r>
            <a:endParaRPr lang="en-US" altLang="zh-CN" sz="2800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pc="125" dirty="0">
                <a:sym typeface="+mn-ea"/>
              </a:rPr>
              <a:t>Machine</a:t>
            </a:r>
            <a:r>
              <a:rPr lang="en-US" spc="80" dirty="0">
                <a:sym typeface="+mn-ea"/>
              </a:rPr>
              <a:t> </a:t>
            </a:r>
            <a:r>
              <a:rPr lang="en-US" spc="45" dirty="0">
                <a:sym typeface="+mn-ea"/>
              </a:rPr>
              <a:t>Parallelism</a:t>
            </a:r>
            <a:endParaRPr lang="zh-CN" altLang="en-US"/>
          </a:p>
        </p:txBody>
      </p:sp>
      <p:grpSp>
        <p:nvGrpSpPr>
          <p:cNvPr id="4" name="object 3"/>
          <p:cNvGrpSpPr/>
          <p:nvPr/>
        </p:nvGrpSpPr>
        <p:grpSpPr>
          <a:xfrm>
            <a:off x="1780540" y="1278890"/>
            <a:ext cx="7142480" cy="4435475"/>
            <a:chOff x="1044397" y="989075"/>
            <a:chExt cx="8119222" cy="5308051"/>
          </a:xfrm>
        </p:grpSpPr>
        <p:sp>
          <p:nvSpPr>
            <p:cNvPr id="5" name="object 4"/>
            <p:cNvSpPr/>
            <p:nvPr/>
          </p:nvSpPr>
          <p:spPr>
            <a:xfrm>
              <a:off x="1044397" y="989075"/>
              <a:ext cx="3346063" cy="529181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" name="object 5"/>
            <p:cNvSpPr/>
            <p:nvPr/>
          </p:nvSpPr>
          <p:spPr>
            <a:xfrm>
              <a:off x="5328401" y="989075"/>
              <a:ext cx="3835218" cy="53080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470,&quot;width&quot;:16130}"/>
</p:tagLst>
</file>

<file path=ppt/tags/tag2.xml><?xml version="1.0" encoding="utf-8"?>
<p:tagLst xmlns:p="http://schemas.openxmlformats.org/presentationml/2006/main">
  <p:tag name="KSO_WM_UNIT_PLACING_PICTURE_USER_VIEWPORT" val="{&quot;height&quot;:4390,&quot;width&quot;:5940}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862633"/>
      </a:dk2>
      <a:lt2>
        <a:srgbClr val="76797D"/>
      </a:lt2>
      <a:accent1>
        <a:srgbClr val="9B2B24"/>
      </a:accent1>
      <a:accent2>
        <a:srgbClr val="D1A117"/>
      </a:accent2>
      <a:accent3>
        <a:srgbClr val="A8431E"/>
      </a:accent3>
      <a:accent4>
        <a:srgbClr val="C67530"/>
      </a:accent4>
      <a:accent5>
        <a:srgbClr val="A79968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2353</Words>
  <Application>WPS 演示</Application>
  <PresentationFormat>Widescreen</PresentationFormat>
  <Paragraphs>79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SimSun</vt:lpstr>
      <vt:lpstr>Wingdings</vt:lpstr>
      <vt:lpstr>Helvetica Light</vt:lpstr>
      <vt:lpstr>Frutiger LT Std 45 Light</vt:lpstr>
      <vt:lpstr>Arial</vt:lpstr>
      <vt:lpstr>Microsoft YaHei</vt:lpstr>
      <vt:lpstr>Arial Unicode MS</vt:lpstr>
      <vt:lpstr>Segoe Print</vt:lpstr>
      <vt:lpstr>Calibri</vt:lpstr>
      <vt:lpstr>DengXian</vt:lpstr>
      <vt:lpstr>SimHei</vt:lpstr>
      <vt:lpstr>Office Theme</vt:lpstr>
      <vt:lpstr>MIPS processor Simulator  including Tomasulo</vt:lpstr>
      <vt:lpstr>Tomasulo’s algorithm</vt:lpstr>
      <vt:lpstr>Tomasulo’s algorithm</vt:lpstr>
      <vt:lpstr>PowerPoint 演示文稿</vt:lpstr>
      <vt:lpstr>PowerPoint 演示文稿</vt:lpstr>
      <vt:lpstr>PowerPoint 演示文稿</vt:lpstr>
      <vt:lpstr>PowerPoint 演示文稿</vt:lpstr>
      <vt:lpstr>multi-issue</vt:lpstr>
      <vt:lpstr>Machine Parallelism</vt:lpstr>
      <vt:lpstr>PowerPoint 演示文稿</vt:lpstr>
      <vt:lpstr>five approaches</vt:lpstr>
      <vt:lpstr>PowerPoint 演示文稿</vt:lpstr>
      <vt:lpstr>Superscalar vs. VLIW </vt:lpstr>
      <vt:lpstr>problem of multi-issue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 Marshall</dc:creator>
  <cp:lastModifiedBy>ShenN</cp:lastModifiedBy>
  <cp:revision>30</cp:revision>
  <cp:lastPrinted>2020-01-14T20:22:00Z</cp:lastPrinted>
  <dcterms:created xsi:type="dcterms:W3CDTF">2020-03-27T13:28:00Z</dcterms:created>
  <dcterms:modified xsi:type="dcterms:W3CDTF">2021-12-02T18:38:36Z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E1147823440B4D3DA3A190F3AC790957</vt:lpwstr>
  </property>
  <property fmtid="{D5CDD505-2E9C-101B-9397-08002B2CF9AE}" pid="3" name="KSOProductBuildVer">
    <vt:lpwstr>2052-11.1.0.11115</vt:lpwstr>
  </property>
</Properties>
</file>